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4" r:id="rId5"/>
    <p:sldMasterId id="2147483785" r:id="rId6"/>
    <p:sldMasterId id="2147483786" r:id="rId7"/>
    <p:sldMasterId id="214748378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Poppins Light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  <p:embeddedFont>
      <p:font typeface="Outfit SemiBold"/>
      <p:regular r:id="rId28"/>
      <p:bold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Rajdhani"/>
      <p:regular r:id="rId34"/>
      <p:bold r:id="rId35"/>
    </p:embeddedFont>
    <p:embeddedFont>
      <p:font typeface="Rajdhani SemiBold"/>
      <p:regular r:id="rId36"/>
      <p:bold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Outfit Light"/>
      <p:regular r:id="rId42"/>
      <p:bold r:id="rId43"/>
    </p:embeddedFont>
    <p:embeddedFont>
      <p:font typeface="Lato Hairline"/>
      <p:regular r:id="rId44"/>
      <p:bold r:id="rId45"/>
      <p:italic r:id="rId46"/>
      <p:boldItalic r:id="rId47"/>
    </p:embeddedFont>
    <p:embeddedFont>
      <p:font typeface="Outfit"/>
      <p:regular r:id="rId48"/>
      <p:bold r:id="rId49"/>
    </p:embeddedFont>
    <p:embeddedFont>
      <p:font typeface="Quattrocento Sans"/>
      <p:regular r:id="rId50"/>
      <p:bold r:id="rId51"/>
      <p:italic r:id="rId52"/>
      <p:boldItalic r:id="rId53"/>
    </p:embeddedFont>
    <p:embeddedFont>
      <p:font typeface="Outfit Medium"/>
      <p:regular r:id="rId54"/>
      <p:bold r:id="rId55"/>
    </p:embeddedFont>
    <p:embeddedFont>
      <p:font typeface="Merriweather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165C7D-86CB-4898-9B89-C36ECEB9036D}">
  <a:tblStyle styleId="{BE165C7D-86CB-4898-9B89-C36ECEB9036D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font" Target="fonts/ProximaNova-regular.fntdata"/><Relationship Id="rId19" Type="http://schemas.openxmlformats.org/officeDocument/2006/relationships/font" Target="fonts/ProximaNova-bold.fntdata"/><Relationship Id="rId20" Type="http://schemas.openxmlformats.org/officeDocument/2006/relationships/font" Target="fonts/ProximaNova-italic.fntdata"/><Relationship Id="rId21" Type="http://schemas.openxmlformats.org/officeDocument/2006/relationships/font" Target="fonts/ProximaNova-boldItalic.fntdata"/><Relationship Id="rId22" Type="http://schemas.openxmlformats.org/officeDocument/2006/relationships/font" Target="fonts/PoppinsLight-regular.fntdata"/><Relationship Id="rId23" Type="http://schemas.openxmlformats.org/officeDocument/2006/relationships/font" Target="fonts/PoppinsLight-bold.fntdata"/><Relationship Id="rId24" Type="http://schemas.openxmlformats.org/officeDocument/2006/relationships/font" Target="fonts/PoppinsLight-italic.fntdata"/><Relationship Id="rId25" Type="http://schemas.openxmlformats.org/officeDocument/2006/relationships/font" Target="fonts/PoppinsLight-boldItalic.fntdata"/><Relationship Id="rId26" Type="http://schemas.openxmlformats.org/officeDocument/2006/relationships/font" Target="fonts/MavenPro-regular.fntdata"/><Relationship Id="rId27" Type="http://schemas.openxmlformats.org/officeDocument/2006/relationships/font" Target="fonts/MavenPro-bold.fntdata"/><Relationship Id="rId28" Type="http://schemas.openxmlformats.org/officeDocument/2006/relationships/font" Target="fonts/OutfitSemiBold-regular.fntdata"/><Relationship Id="rId29" Type="http://schemas.openxmlformats.org/officeDocument/2006/relationships/font" Target="fonts/OutfitSemiBold-bold.fntdata"/><Relationship Id="rId30" Type="http://schemas.openxmlformats.org/officeDocument/2006/relationships/font" Target="fonts/HelveticaNeue-regular.fntdata"/><Relationship Id="rId31" Type="http://schemas.openxmlformats.org/officeDocument/2006/relationships/font" Target="fonts/HelveticaNeue-bold.fntdata"/><Relationship Id="rId32" Type="http://schemas.openxmlformats.org/officeDocument/2006/relationships/font" Target="fonts/HelveticaNeue-italic.fntdata"/><Relationship Id="rId33" Type="http://schemas.openxmlformats.org/officeDocument/2006/relationships/font" Target="fonts/HelveticaNeue-boldItalic.fntdata"/><Relationship Id="rId34" Type="http://schemas.openxmlformats.org/officeDocument/2006/relationships/font" Target="fonts/Rajdhani-regular.fntdata"/><Relationship Id="rId35" Type="http://schemas.openxmlformats.org/officeDocument/2006/relationships/font" Target="fonts/Rajdhani-bold.fntdata"/><Relationship Id="rId36" Type="http://schemas.openxmlformats.org/officeDocument/2006/relationships/font" Target="fonts/RajdhaniSemiBold-regular.fntdata"/><Relationship Id="rId37" Type="http://schemas.openxmlformats.org/officeDocument/2006/relationships/font" Target="fonts/RajdhaniSemiBold-bold.fntdata"/><Relationship Id="rId38" Type="http://schemas.openxmlformats.org/officeDocument/2006/relationships/font" Target="fonts/Poppins-regular.fntdata"/><Relationship Id="rId39" Type="http://schemas.openxmlformats.org/officeDocument/2006/relationships/font" Target="fonts/Poppins-bold.fntdata"/><Relationship Id="rId40" Type="http://schemas.openxmlformats.org/officeDocument/2006/relationships/font" Target="fonts/Poppins-italic.fntdata"/><Relationship Id="rId41" Type="http://schemas.openxmlformats.org/officeDocument/2006/relationships/font" Target="fonts/Poppins-boldItalic.fntdata"/><Relationship Id="rId42" Type="http://schemas.openxmlformats.org/officeDocument/2006/relationships/font" Target="fonts/OutfitLight-regular.fntdata"/><Relationship Id="rId43" Type="http://schemas.openxmlformats.org/officeDocument/2006/relationships/font" Target="fonts/OutfitLight-bold.fntdata"/><Relationship Id="rId44" Type="http://schemas.openxmlformats.org/officeDocument/2006/relationships/font" Target="fonts/LatoHairline-regular.fntdata"/><Relationship Id="rId45" Type="http://schemas.openxmlformats.org/officeDocument/2006/relationships/font" Target="fonts/LatoHairline-bold.fntdata"/><Relationship Id="rId46" Type="http://schemas.openxmlformats.org/officeDocument/2006/relationships/font" Target="fonts/LatoHairline-italic.fntdata"/><Relationship Id="rId47" Type="http://schemas.openxmlformats.org/officeDocument/2006/relationships/font" Target="fonts/LatoHairline-boldItalic.fntdata"/><Relationship Id="rId48" Type="http://schemas.openxmlformats.org/officeDocument/2006/relationships/font" Target="fonts/Outfit-regular.fntdata"/><Relationship Id="rId49" Type="http://schemas.openxmlformats.org/officeDocument/2006/relationships/font" Target="fonts/Outfit-bold.fntdata"/><Relationship Id="rId50" Type="http://schemas.openxmlformats.org/officeDocument/2006/relationships/font" Target="fonts/QuattrocentoSans-regular.fntdata"/><Relationship Id="rId51" Type="http://schemas.openxmlformats.org/officeDocument/2006/relationships/font" Target="fonts/QuattrocentoSans-bold.fntdata"/><Relationship Id="rId52" Type="http://schemas.openxmlformats.org/officeDocument/2006/relationships/font" Target="fonts/QuattrocentoSans-italic.fntdata"/><Relationship Id="rId53" Type="http://schemas.openxmlformats.org/officeDocument/2006/relationships/font" Target="fonts/QuattrocentoSans-boldItalic.fntdata"/><Relationship Id="rId54" Type="http://schemas.openxmlformats.org/officeDocument/2006/relationships/font" Target="fonts/OutfitMedium-regular.fntdata"/><Relationship Id="rId55" Type="http://schemas.openxmlformats.org/officeDocument/2006/relationships/font" Target="fonts/OutfitMedium-bold.fntdata"/><Relationship Id="rId56" Type="http://schemas.openxmlformats.org/officeDocument/2006/relationships/font" Target="fonts/Merriweather-regular.fntdata"/><Relationship Id="rId57" Type="http://schemas.openxmlformats.org/officeDocument/2006/relationships/font" Target="fonts/Merriweather-bold.fntdata"/><Relationship Id="rId58" Type="http://schemas.openxmlformats.org/officeDocument/2006/relationships/font" Target="fonts/Merriweather-italic.fntdata"/><Relationship Id="rId59" Type="http://schemas.openxmlformats.org/officeDocument/2006/relationships/font" Target="fonts/Merriweather-boldItalic.fntdata"/><Relationship Id="rId60" Type="http://schemas.openxmlformats.org/officeDocument/2006/relationships/font" Target="fonts/OpenSans-regular.fntdata"/><Relationship Id="rId61" Type="http://schemas.openxmlformats.org/officeDocument/2006/relationships/font" Target="fonts/OpenSans-bold.fntdata"/><Relationship Id="rId62" Type="http://schemas.openxmlformats.org/officeDocument/2006/relationships/font" Target="fonts/OpenSans-italic.fntdata"/><Relationship Id="rId6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81b272896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381b272896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1b2728969_0_1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81b2728969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Cela garantit également que les individus sont automatiquement transférés d'une partie des fichiers d'assurance à une autre lorsque des changements dans leur statut de travail modifient leur couverture.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81b2728969_0_1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81b2728969_0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81b2728969_0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81b2728969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462 millions de comptes ont été ouverts, la BIS a estimé que cela aurait pris 50 ans. 56 pour cent d'entre eux appartiennent à des femmes, et 67 pour cent se trouvent dans des zones rurales et semi-urbaines. Il s'agit de 47 ans et 9 ans pour être précis. C'était moins de 10 % en 2008, 80 % en 2017.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81b2728969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81b2728969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81b2728969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81b2728969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81b2728969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81b2728969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81b2728969_0_236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381b2728969_0_2362:notes"/>
          <p:cNvSpPr/>
          <p:nvPr>
            <p:ph idx="2" type="sldImg"/>
          </p:nvPr>
        </p:nvSpPr>
        <p:spPr>
          <a:xfrm>
            <a:off x="426728" y="1143184"/>
            <a:ext cx="60045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4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578" name="Google Shape;578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1" name="Google Shape;581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2" name="Google Shape;58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5" name="Google Shape;58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8" name="Google Shape;588;p10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89" name="Google Shape;589;p10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2" name="Google Shape;592;p10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0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6" name="Google Shape;596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0" name="Google Shape;600;p11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01" name="Google Shape;601;p11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6" name="Google Shape;606;p11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07" name="Google Shape;607;p11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0" name="Google Shape;610;p11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1" name="Google Shape;611;p11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4" name="Google Shape;614;p11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5" name="Google Shape;615;p11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8" name="Google Shape;618;p11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9" name="Google Shape;619;p11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3" name="Google Shape;623;p118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4" name="Google Shape;624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7" name="Google Shape;627;p11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28" name="Google Shape;628;p11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1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1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2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636" name="Google Shape;636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2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38" name="Google Shape;638;p122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9" name="Google Shape;639;p12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12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1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650" name="Google Shape;650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8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55" name="Google Shape;655;p128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6" name="Google Shape;656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9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29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29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29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29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29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129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129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6" name="Google Shape;666;p129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7" name="Google Shape;667;p129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8" name="Google Shape;668;p129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9" name="Google Shape;669;p129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70" name="Google Shape;670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30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130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130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130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p130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78" name="Google Shape;678;p130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79" name="Google Shape;679;p130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1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82" name="Google Shape;682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32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5" name="Google Shape;685;p132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32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32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32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32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32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1" name="Google Shape;691;p132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32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93" name="Google Shape;693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33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33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7" name="Google Shape;697;p133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00" name="Google Shape;700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5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703" name="Google Shape;703;p1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6" name="Google Shape;706;p1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7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9" name="Google Shape;709;p13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_5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12" name="Google Shape;712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3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714" name="Google Shape;714;p138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5" name="Google Shape;715;p13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AND_BODY_12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8" name="Google Shape;718;p13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13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2"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40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2" name="Google Shape;722;p140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40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40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40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40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40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8" name="Google Shape;728;p140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40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0" name="Google Shape;730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6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6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5" name="Google Shape;75;p17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6" name="Google Shape;76;p17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7" name="Google Shape;77;p17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1" name="Google Shape;91;p18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2" name="Google Shape;92;p18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3" name="Google Shape;93;p18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" name="Google Shape;94;p18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" name="Google Shape;95;p18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03" name="Google Shape;1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09" name="Google Shape;109;p19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{BE165C7D-86CB-4898-9B89-C36ECEB9036D}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3" name="Google Shape;123;p21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35" name="Google Shape;13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25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{BE165C7D-86CB-4898-9B89-C36ECEB9036D}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76" name="Google Shape;176;p26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3824257" y="18145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3872307" y="35474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27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4" name="Google Shape;184;p27"/>
          <p:cNvSpPr txBox="1"/>
          <p:nvPr>
            <p:ph idx="3" type="body"/>
          </p:nvPr>
        </p:nvSpPr>
        <p:spPr>
          <a:xfrm>
            <a:off x="4982475" y="18599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4" type="body"/>
          </p:nvPr>
        </p:nvSpPr>
        <p:spPr>
          <a:xfrm>
            <a:off x="4982475" y="35152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8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2" name="Google Shape;202;p30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0" name="Google Shape;21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14" name="Google Shape;214;p31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2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2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221" name="Google Shape;2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3" name="Google Shape;223;p32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3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3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34" name="Google Shape;234;p34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9" name="Google Shape;239;p3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5" name="Google Shape;255;p37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7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8" name="Google Shape;25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64" name="Google Shape;264;p38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67" name="Google Shape;267;p38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38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7" name="Google Shape;277;p39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78" name="Google Shape;278;p39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79" name="Google Shape;279;p39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6" name="Google Shape;286;p40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8" name="Google Shape;288;p40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3" name="Google Shape;293;p41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1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42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2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43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3" name="Google Shape;30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0" name="Google Shape;320;p45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2" name="Google Shape;322;p45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328" name="Google Shape;328;p46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9" name="Google Shape;329;p46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0" name="Google Shape;330;p46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1" name="Google Shape;331;p46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2" name="Google Shape;332;p46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3" name="Google Shape;333;p46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4" name="Google Shape;334;p46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5" name="Google Shape;335;p46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6" name="Google Shape;336;p46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7" name="Google Shape;337;p46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8" name="Google Shape;338;p46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9" name="Google Shape;339;p46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40" name="Google Shape;340;p46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1" name="Google Shape;34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4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6" name="Google Shape;346;p47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7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0" name="Google Shape;350;p47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1" name="Google Shape;351;p47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3" name="Google Shape;353;p47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4" name="Google Shape;354;p47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5" name="Google Shape;35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8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8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8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48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48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48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68" name="Google Shape;368;p48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69" name="Google Shape;369;p48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70" name="Google Shape;370;p48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71" name="Google Shape;371;p48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72" name="Google Shape;37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49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8" name="Google Shape;378;p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3"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382" name="Google Shape;38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5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8" name="Google Shape;388;p53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53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7" name="Google Shape;397;p57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58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2" name="Google Shape;40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06" name="Google Shape;406;p5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9" name="Google Shape;409;p60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10" name="Google Shape;410;p6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413" name="Google Shape;41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7" name="Google Shape;41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7" name="Google Shape;427;p65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" name="Google Shape;431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6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36" name="Google Shape;436;p6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7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2" name="Google Shape;442;p7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5" name="Google Shape;445;p7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6" name="Google Shape;446;p7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9" name="Google Shape;449;p7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0" name="Google Shape;450;p7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3" name="Google Shape;453;p7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4" name="Google Shape;454;p7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7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9" name="Google Shape;45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2" name="Google Shape;462;p7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63" name="Google Shape;463;p7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7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7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71" name="Google Shape;47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73" name="Google Shape;473;p79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7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8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p8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85" name="Google Shape;48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5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90" name="Google Shape;490;p85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1" name="Google Shape;4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6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6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6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86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86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86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86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2" name="Google Shape;502;p86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3" name="Google Shape;503;p86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4" name="Google Shape;504;p86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505" name="Google Shape;50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7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87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87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87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87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13" name="Google Shape;513;p87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14" name="Google Shape;514;p87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8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17" name="Google Shape;517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0" name="Google Shape;520;p89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89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9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89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89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89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6" name="Google Shape;526;p89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89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28" name="Google Shape;528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0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90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2" name="Google Shape;532;p90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35" name="Google Shape;535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2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538" name="Google Shape;538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1" name="Google Shape;541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4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4" name="Google Shape;544;p9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_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47" name="Google Shape;54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49" name="Google Shape;549;p9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9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3" name="Google Shape;553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4" name="Google Shape;554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2" name="Google Shape;562;p100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6" name="Google Shape;566;p101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0" name="Google Shape;570;p10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71" name="Google Shape;571;p10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4" name="Google Shape;574;p10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75" name="Google Shape;575;p10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51.xml"/><Relationship Id="rId40" Type="http://schemas.openxmlformats.org/officeDocument/2006/relationships/theme" Target="../theme/theme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93.xml"/><Relationship Id="rId43" Type="http://schemas.openxmlformats.org/officeDocument/2006/relationships/theme" Target="../theme/theme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31.xml"/><Relationship Id="rId39" Type="http://schemas.openxmlformats.org/officeDocument/2006/relationships/slideLayout" Target="../slideLayouts/slideLayout132.xml"/><Relationship Id="rId40" Type="http://schemas.openxmlformats.org/officeDocument/2006/relationships/slideLayout" Target="../slideLayouts/slideLayout133.xml"/><Relationship Id="rId41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36.xml"/><Relationship Id="rId4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  <p:sldLayoutId id="2147483775" r:id="rId35"/>
    <p:sldLayoutId id="2147483776" r:id="rId36"/>
    <p:sldLayoutId id="2147483777" r:id="rId37"/>
    <p:sldLayoutId id="2147483778" r:id="rId38"/>
    <p:sldLayoutId id="2147483779" r:id="rId39"/>
    <p:sldLayoutId id="2147483780" r:id="rId40"/>
    <p:sldLayoutId id="2147483781" r:id="rId41"/>
    <p:sldLayoutId id="2147483782" r:id="rId42"/>
    <p:sldLayoutId id="2147483783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Relationship Id="rId4" Type="http://schemas.openxmlformats.org/officeDocument/2006/relationships/image" Target="../media/image2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2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Relationship Id="rId8" Type="http://schemas.openxmlformats.org/officeDocument/2006/relationships/image" Target="../media/image53.png"/><Relationship Id="rId9" Type="http://schemas.openxmlformats.org/officeDocument/2006/relationships/hyperlink" Target="https://uidai.gov.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41"/>
          <p:cNvPicPr preferRelativeResize="0"/>
          <p:nvPr/>
        </p:nvPicPr>
        <p:blipFill rotWithShape="1">
          <a:blip r:embed="rId3">
            <a:alphaModFix/>
          </a:blip>
          <a:srcRect b="0" l="17956" r="17956" t="0"/>
          <a:stretch/>
        </p:blipFill>
        <p:spPr>
          <a:xfrm>
            <a:off x="3574200" y="0"/>
            <a:ext cx="5569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41"/>
          <p:cNvSpPr/>
          <p:nvPr/>
        </p:nvSpPr>
        <p:spPr>
          <a:xfrm>
            <a:off x="3574200" y="0"/>
            <a:ext cx="3187500" cy="51435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7" name="Google Shape;737;p141"/>
          <p:cNvSpPr txBox="1"/>
          <p:nvPr/>
        </p:nvSpPr>
        <p:spPr>
          <a:xfrm>
            <a:off x="616500" y="197388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Centre for Digital Public Infrastructure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8" name="Google Shape;738;p141"/>
          <p:cNvSpPr txBox="1"/>
          <p:nvPr/>
        </p:nvSpPr>
        <p:spPr>
          <a:xfrm>
            <a:off x="400050" y="2273252"/>
            <a:ext cx="6667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>
                <a:solidFill>
                  <a:srgbClr val="FFFFFF"/>
                </a:solidFill>
                <a:highlight>
                  <a:schemeClr val="accent1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IDs - functional &amp; foundational</a:t>
            </a:r>
            <a:endParaRPr sz="2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2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39" name="Google Shape;739;p141"/>
          <p:cNvSpPr txBox="1"/>
          <p:nvPr/>
        </p:nvSpPr>
        <p:spPr>
          <a:xfrm>
            <a:off x="856012" y="4419837"/>
            <a:ext cx="309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Poppins SemiBold"/>
              <a:buNone/>
            </a:pPr>
            <a:r>
              <a:rPr lang="en-GB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DPI Building Block in Focus</a:t>
            </a:r>
            <a:endParaRPr sz="500" u="none" cap="none" strike="noStrike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0" name="Google Shape;740;p141"/>
          <p:cNvSpPr/>
          <p:nvPr/>
        </p:nvSpPr>
        <p:spPr>
          <a:xfrm>
            <a:off x="446100" y="4370625"/>
            <a:ext cx="328800" cy="3138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6" y="274075"/>
            <a:ext cx="443250" cy="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42"/>
          <p:cNvSpPr txBox="1"/>
          <p:nvPr/>
        </p:nvSpPr>
        <p:spPr>
          <a:xfrm>
            <a:off x="4991675" y="651925"/>
            <a:ext cx="43029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Thailand</a:t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In under two years, ThaiID reduced the share of population uninsured by healthcare from 29% to under 5%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dk1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Launched in 2019, used to guarantee subsidized health care to all citizens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Source: Wilson et al, 2021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48" name="Google Shape;748;p142"/>
          <p:cNvPicPr preferRelativeResize="0"/>
          <p:nvPr/>
        </p:nvPicPr>
        <p:blipFill rotWithShape="1">
          <a:blip r:embed="rId3">
            <a:alphaModFix/>
          </a:blip>
          <a:srcRect b="3006" l="12320" r="38078" t="0"/>
          <a:stretch/>
        </p:blipFill>
        <p:spPr>
          <a:xfrm>
            <a:off x="-146725" y="0"/>
            <a:ext cx="4879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300" y="2238850"/>
            <a:ext cx="1095050" cy="10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723" y="2238850"/>
            <a:ext cx="1149627" cy="11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43"/>
          <p:cNvSpPr txBox="1"/>
          <p:nvPr>
            <p:ph type="title"/>
          </p:nvPr>
        </p:nvSpPr>
        <p:spPr>
          <a:xfrm>
            <a:off x="265500" y="5356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Outfit"/>
                <a:ea typeface="Outfit"/>
                <a:cs typeface="Outfit"/>
                <a:sym typeface="Outfit"/>
              </a:rPr>
              <a:t>As of 2008, India was one of the world’s</a:t>
            </a:r>
            <a:endParaRPr b="1" sz="26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highlight>
                  <a:srgbClr val="F4CCCC"/>
                </a:highlight>
                <a:latin typeface="Outfit"/>
                <a:ea typeface="Outfit"/>
                <a:cs typeface="Outfit"/>
                <a:sym typeface="Outfit"/>
              </a:rPr>
              <a:t>most unbanked</a:t>
            </a:r>
            <a:endParaRPr b="1" sz="2600">
              <a:highlight>
                <a:srgbClr val="F4CCCC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7" name="Google Shape;757;p143"/>
          <p:cNvSpPr txBox="1"/>
          <p:nvPr>
            <p:ph idx="1" type="subTitle"/>
          </p:nvPr>
        </p:nvSpPr>
        <p:spPr>
          <a:xfrm>
            <a:off x="265500" y="347862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Less than 20% banking penetration</a:t>
            </a:r>
            <a:r>
              <a:rPr b="1" lang="en-GB" sz="3600">
                <a:solidFill>
                  <a:srgbClr val="CC412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 b="1" sz="3600">
              <a:solidFill>
                <a:srgbClr val="CC412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58" name="Google Shape;758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2" y="914400"/>
            <a:ext cx="4572001" cy="3098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75" y="1336600"/>
            <a:ext cx="8040527" cy="3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4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6" name="Google Shape;766;p144"/>
          <p:cNvSpPr txBox="1"/>
          <p:nvPr/>
        </p:nvSpPr>
        <p:spPr>
          <a:xfrm>
            <a:off x="84688" y="4779800"/>
            <a:ext cx="773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 Hairline"/>
                <a:ea typeface="Lato Hairline"/>
                <a:cs typeface="Lato Hairline"/>
                <a:sym typeface="Lato Hairline"/>
              </a:rPr>
              <a:t>Sources: World Bank Findex Data 2011-2021: https://www.worldbank.org/en/publication/globalfindex/Data</a:t>
            </a:r>
            <a:endParaRPr sz="8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767" name="Google Shape;767;p144"/>
          <p:cNvSpPr txBox="1"/>
          <p:nvPr/>
        </p:nvSpPr>
        <p:spPr>
          <a:xfrm>
            <a:off x="379275" y="152400"/>
            <a:ext cx="863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 9 years, India’s banking penetration shot up from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66B3D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&lt;35% to ~80% using a digital ID, closing the gender gap!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rgbClr val="6564D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68" name="Google Shape;768;p144"/>
          <p:cNvCxnSpPr/>
          <p:nvPr/>
        </p:nvCxnSpPr>
        <p:spPr>
          <a:xfrm>
            <a:off x="481375" y="1239064"/>
            <a:ext cx="802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144"/>
          <p:cNvSpPr txBox="1"/>
          <p:nvPr/>
        </p:nvSpPr>
        <p:spPr>
          <a:xfrm>
            <a:off x="1959775" y="35445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27%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0" name="Google Shape;770;p144"/>
          <p:cNvSpPr txBox="1"/>
          <p:nvPr/>
        </p:nvSpPr>
        <p:spPr>
          <a:xfrm>
            <a:off x="73131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1" name="Google Shape;771;p144"/>
          <p:cNvSpPr txBox="1"/>
          <p:nvPr/>
        </p:nvSpPr>
        <p:spPr>
          <a:xfrm>
            <a:off x="77703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2" name="Google Shape;772;p144"/>
          <p:cNvSpPr txBox="1"/>
          <p:nvPr/>
        </p:nvSpPr>
        <p:spPr>
          <a:xfrm>
            <a:off x="68559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3" name="Google Shape;773;p144"/>
          <p:cNvSpPr txBox="1"/>
          <p:nvPr/>
        </p:nvSpPr>
        <p:spPr>
          <a:xfrm>
            <a:off x="2467925" y="3083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44%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4" name="Google Shape;774;p144"/>
          <p:cNvSpPr txBox="1"/>
          <p:nvPr/>
        </p:nvSpPr>
        <p:spPr>
          <a:xfrm>
            <a:off x="1477325" y="33123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35%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5" name="Google Shape;77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774" y="4066948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512" y="3544511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187" y="2663936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937" y="2337273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0900" y="2337275"/>
            <a:ext cx="468975" cy="4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44"/>
          <p:cNvSpPr txBox="1"/>
          <p:nvPr/>
        </p:nvSpPr>
        <p:spPr>
          <a:xfrm>
            <a:off x="3254925" y="2781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53%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1" name="Google Shape;781;p144"/>
          <p:cNvSpPr txBox="1"/>
          <p:nvPr/>
        </p:nvSpPr>
        <p:spPr>
          <a:xfrm>
            <a:off x="5050400" y="2022938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80%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2" name="Google Shape;782;p144"/>
          <p:cNvSpPr txBox="1"/>
          <p:nvPr/>
        </p:nvSpPr>
        <p:spPr>
          <a:xfrm>
            <a:off x="3701638" y="3083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43%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3" name="Google Shape;783;p144"/>
          <p:cNvSpPr txBox="1"/>
          <p:nvPr/>
        </p:nvSpPr>
        <p:spPr>
          <a:xfrm>
            <a:off x="5551100" y="211095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77%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4" name="Google Shape;784;p144"/>
          <p:cNvSpPr txBox="1"/>
          <p:nvPr/>
        </p:nvSpPr>
        <p:spPr>
          <a:xfrm>
            <a:off x="4202338" y="2562225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63%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5" name="Google Shape;785;p144"/>
          <p:cNvSpPr txBox="1"/>
          <p:nvPr/>
        </p:nvSpPr>
        <p:spPr>
          <a:xfrm>
            <a:off x="5953188" y="19674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83%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86" name="Google Shape;786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75" y="2337275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050" y="2995875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800" y="3437700"/>
            <a:ext cx="468975" cy="4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45"/>
          <p:cNvPicPr preferRelativeResize="0"/>
          <p:nvPr/>
        </p:nvPicPr>
        <p:blipFill rotWithShape="1">
          <a:blip r:embed="rId3">
            <a:alphaModFix/>
          </a:blip>
          <a:srcRect b="24370" l="9882" r="60069" t="20405"/>
          <a:stretch/>
        </p:blipFill>
        <p:spPr>
          <a:xfrm>
            <a:off x="4801883" y="771800"/>
            <a:ext cx="1721294" cy="17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45"/>
          <p:cNvSpPr txBox="1"/>
          <p:nvPr/>
        </p:nvSpPr>
        <p:spPr>
          <a:xfrm>
            <a:off x="575725" y="993425"/>
            <a:ext cx="35634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Countries do not need to create brand new ID systems</a:t>
            </a:r>
            <a:r>
              <a:rPr b="1" lang="en-GB" sz="2700">
                <a:solidFill>
                  <a:srgbClr val="98000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rgbClr val="058554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Can build on many existing ID systems…</a:t>
            </a:r>
            <a:r>
              <a:rPr b="1" lang="en-GB" sz="270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6" name="Google Shape;796;p145"/>
          <p:cNvPicPr preferRelativeResize="0"/>
          <p:nvPr/>
        </p:nvPicPr>
        <p:blipFill rotWithShape="1">
          <a:blip r:embed="rId3">
            <a:alphaModFix/>
          </a:blip>
          <a:srcRect b="26122" l="38766" r="30153" t="28800"/>
          <a:stretch/>
        </p:blipFill>
        <p:spPr>
          <a:xfrm>
            <a:off x="7435592" y="1080823"/>
            <a:ext cx="1780416" cy="145241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45"/>
          <p:cNvSpPr/>
          <p:nvPr/>
        </p:nvSpPr>
        <p:spPr>
          <a:xfrm>
            <a:off x="6585416" y="1422997"/>
            <a:ext cx="768000" cy="768000"/>
          </a:xfrm>
          <a:prstGeom prst="mathPlus">
            <a:avLst>
              <a:gd fmla="val 23520" name="adj1"/>
            </a:avLst>
          </a:prstGeom>
          <a:solidFill>
            <a:srgbClr val="024DAE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45"/>
          <p:cNvSpPr txBox="1"/>
          <p:nvPr/>
        </p:nvSpPr>
        <p:spPr>
          <a:xfrm>
            <a:off x="5047175" y="3295200"/>
            <a:ext cx="3966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Outfit"/>
                <a:ea typeface="Outfit"/>
                <a:cs typeface="Outfit"/>
                <a:sym typeface="Outfit"/>
              </a:rPr>
              <a:t>…By adding</a:t>
            </a:r>
            <a:endParaRPr b="1" sz="25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Outfit"/>
                <a:ea typeface="Outfit"/>
                <a:cs typeface="Outfit"/>
                <a:sym typeface="Outfit"/>
              </a:rPr>
              <a:t>auth &amp; eKYC!</a:t>
            </a:r>
            <a:endParaRPr b="1" sz="25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9" name="Google Shape;799;p145"/>
          <p:cNvSpPr txBox="1"/>
          <p:nvPr/>
        </p:nvSpPr>
        <p:spPr>
          <a:xfrm>
            <a:off x="5115500" y="2446583"/>
            <a:ext cx="1067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Existing ID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database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0" name="Google Shape;800;p145"/>
          <p:cNvSpPr txBox="1"/>
          <p:nvPr/>
        </p:nvSpPr>
        <p:spPr>
          <a:xfrm>
            <a:off x="7834950" y="2453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Auth/eKYC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modules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6"/>
          <p:cNvSpPr txBox="1"/>
          <p:nvPr>
            <p:ph idx="3" type="body"/>
          </p:nvPr>
        </p:nvSpPr>
        <p:spPr>
          <a:xfrm>
            <a:off x="4982475" y="1760550"/>
            <a:ext cx="39612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EC30B"/>
                </a:solidFill>
                <a:latin typeface="Outfit"/>
                <a:ea typeface="Outfit"/>
                <a:cs typeface="Outfit"/>
                <a:sym typeface="Outfit"/>
              </a:rPr>
              <a:t>Authentication:</a:t>
            </a:r>
            <a:r>
              <a:rPr b="1" lang="en-GB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Returns Y/N to the question “Are you who you claim to be?”</a:t>
            </a: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700">
                <a:solidFill>
                  <a:schemeClr val="dk1"/>
                </a:solidFill>
              </a:rP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06" name="Google Shape;806;p1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7377" r="14079" t="0"/>
          <a:stretch/>
        </p:blipFill>
        <p:spPr>
          <a:xfrm>
            <a:off x="0" y="-25"/>
            <a:ext cx="3524401" cy="5143500"/>
          </a:xfrm>
          <a:prstGeom prst="rect">
            <a:avLst/>
          </a:prstGeom>
        </p:spPr>
      </p:pic>
      <p:sp>
        <p:nvSpPr>
          <p:cNvPr id="807" name="Google Shape;807;p146"/>
          <p:cNvSpPr txBox="1"/>
          <p:nvPr>
            <p:ph idx="1" type="body"/>
          </p:nvPr>
        </p:nvSpPr>
        <p:spPr>
          <a:xfrm>
            <a:off x="3524400" y="421200"/>
            <a:ext cx="55656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Capabilities of a Digital ID</a:t>
            </a:r>
            <a:endParaRPr b="1"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8" name="Google Shape;808;p146"/>
          <p:cNvSpPr txBox="1"/>
          <p:nvPr>
            <p:ph idx="4" type="body"/>
          </p:nvPr>
        </p:nvSpPr>
        <p:spPr>
          <a:xfrm>
            <a:off x="4982475" y="3318004"/>
            <a:ext cx="40506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F7C20"/>
                </a:solidFill>
                <a:latin typeface="Outfit"/>
                <a:ea typeface="Outfit"/>
                <a:cs typeface="Outfit"/>
                <a:sym typeface="Outfit"/>
              </a:rPr>
              <a:t>eKYC:</a:t>
            </a:r>
            <a:endParaRPr b="1" sz="1900">
              <a:solidFill>
                <a:srgbClr val="EF7C2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Authentication + Profile Information Sharing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Avoids recollecting data across services</a:t>
            </a:r>
            <a:r>
              <a:rPr lang="en-GB" sz="1700">
                <a:solidFill>
                  <a:schemeClr val="dk1"/>
                </a:solidFill>
              </a:rP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09" name="Google Shape;809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195" y="3377931"/>
            <a:ext cx="840717" cy="8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533" y="1694195"/>
            <a:ext cx="837808" cy="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7"/>
          <p:cNvSpPr txBox="1"/>
          <p:nvPr>
            <p:ph type="title"/>
          </p:nvPr>
        </p:nvSpPr>
        <p:spPr>
          <a:xfrm>
            <a:off x="476250" y="344675"/>
            <a:ext cx="77973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only way to keep an ID system accurate is ensure that it’s used regularly!</a:t>
            </a:r>
            <a:endParaRPr/>
          </a:p>
        </p:txBody>
      </p:sp>
      <p:sp>
        <p:nvSpPr>
          <p:cNvPr id="816" name="Google Shape;816;p147"/>
          <p:cNvSpPr/>
          <p:nvPr/>
        </p:nvSpPr>
        <p:spPr>
          <a:xfrm>
            <a:off x="1536600" y="175752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ID auth &amp; eKYC increases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7" name="Google Shape;817;p147"/>
          <p:cNvSpPr/>
          <p:nvPr/>
        </p:nvSpPr>
        <p:spPr>
          <a:xfrm>
            <a:off x="1536600" y="2571750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Usage of ID system for services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8" name="Google Shape;818;p147"/>
          <p:cNvSpPr/>
          <p:nvPr/>
        </p:nvSpPr>
        <p:spPr>
          <a:xfrm>
            <a:off x="1536600" y="338597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Driving increased coverage</a:t>
            </a: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9" name="Google Shape;819;p147"/>
          <p:cNvSpPr/>
          <p:nvPr/>
        </p:nvSpPr>
        <p:spPr>
          <a:xfrm>
            <a:off x="1536600" y="415352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and ensuring that data is kept up-to-date</a:t>
            </a: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0" name="Google Shape;820;p147"/>
          <p:cNvSpPr/>
          <p:nvPr/>
        </p:nvSpPr>
        <p:spPr>
          <a:xfrm rot="5400000">
            <a:off x="2824300" y="2406300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821" name="Google Shape;821;p147"/>
          <p:cNvSpPr/>
          <p:nvPr/>
        </p:nvSpPr>
        <p:spPr>
          <a:xfrm rot="5400000">
            <a:off x="4295150" y="3172875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822" name="Google Shape;822;p147"/>
          <p:cNvSpPr/>
          <p:nvPr/>
        </p:nvSpPr>
        <p:spPr>
          <a:xfrm rot="5400000">
            <a:off x="5575025" y="4000900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pic>
        <p:nvPicPr>
          <p:cNvPr id="823" name="Google Shape;82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39" y="1514774"/>
            <a:ext cx="840717" cy="83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251" y="4153530"/>
            <a:ext cx="840717" cy="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48"/>
          <p:cNvSpPr/>
          <p:nvPr/>
        </p:nvSpPr>
        <p:spPr>
          <a:xfrm>
            <a:off x="5468525" y="181525"/>
            <a:ext cx="1706400" cy="1476300"/>
          </a:xfrm>
          <a:prstGeom prst="ellipse">
            <a:avLst/>
          </a:prstGeom>
          <a:solidFill>
            <a:srgbClr val="D7E9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48"/>
          <p:cNvSpPr/>
          <p:nvPr/>
        </p:nvSpPr>
        <p:spPr>
          <a:xfrm>
            <a:off x="166275" y="74044"/>
            <a:ext cx="87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India’s Digital ID Infrastructure</a:t>
            </a:r>
            <a:endParaRPr sz="24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AB4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For Private &amp; Public innovation</a:t>
            </a:r>
            <a:endParaRPr sz="1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831" name="Google Shape;831;p148"/>
          <p:cNvSpPr/>
          <p:nvPr/>
        </p:nvSpPr>
        <p:spPr>
          <a:xfrm>
            <a:off x="7373525" y="181525"/>
            <a:ext cx="1706400" cy="1476300"/>
          </a:xfrm>
          <a:prstGeom prst="ellipse">
            <a:avLst/>
          </a:prstGeom>
          <a:solidFill>
            <a:srgbClr val="D7E9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48"/>
          <p:cNvSpPr txBox="1"/>
          <p:nvPr/>
        </p:nvSpPr>
        <p:spPr>
          <a:xfrm>
            <a:off x="7431901" y="546900"/>
            <a:ext cx="1626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860 M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ID linked bank accounts</a:t>
            </a:r>
            <a:endParaRPr b="1"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3" name="Google Shape;83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776" y="-10400"/>
            <a:ext cx="521150" cy="5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48"/>
          <p:cNvSpPr txBox="1"/>
          <p:nvPr/>
        </p:nvSpPr>
        <p:spPr>
          <a:xfrm>
            <a:off x="7268850" y="1293047"/>
            <a:ext cx="195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470 Mn opened in 8 yrs!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35" name="Google Shape;835;p148"/>
          <p:cNvSpPr txBox="1"/>
          <p:nvPr/>
        </p:nvSpPr>
        <p:spPr>
          <a:xfrm>
            <a:off x="5504051" y="682500"/>
            <a:ext cx="1626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90%+ 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Mobile density</a:t>
            </a:r>
            <a:endParaRPr b="1"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6" name="Google Shape;836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456" y="74050"/>
            <a:ext cx="62862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48"/>
          <p:cNvSpPr/>
          <p:nvPr/>
        </p:nvSpPr>
        <p:spPr>
          <a:xfrm>
            <a:off x="4716725" y="3766650"/>
            <a:ext cx="4217700" cy="96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8" name="Google Shape;838;p148"/>
          <p:cNvSpPr txBox="1"/>
          <p:nvPr/>
        </p:nvSpPr>
        <p:spPr>
          <a:xfrm>
            <a:off x="4800600" y="3842850"/>
            <a:ext cx="41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1.38 Billion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Unique ID Numbers Issued</a:t>
            </a:r>
            <a:endParaRPr b="1" sz="11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9" name="Google Shape;839;p148"/>
          <p:cNvSpPr/>
          <p:nvPr/>
        </p:nvSpPr>
        <p:spPr>
          <a:xfrm>
            <a:off x="4716829" y="2156663"/>
            <a:ext cx="1953000" cy="12198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0" name="Google Shape;840;p148"/>
          <p:cNvSpPr txBox="1"/>
          <p:nvPr/>
        </p:nvSpPr>
        <p:spPr>
          <a:xfrm>
            <a:off x="4716730" y="2573813"/>
            <a:ext cx="19530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102 Bn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ID AUTHENTICATIONS</a:t>
            </a: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13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1" name="Google Shape;841;p148"/>
          <p:cNvSpPr/>
          <p:nvPr/>
        </p:nvSpPr>
        <p:spPr>
          <a:xfrm>
            <a:off x="6974812" y="2156672"/>
            <a:ext cx="1953000" cy="12198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2" name="Google Shape;842;p148"/>
          <p:cNvSpPr txBox="1"/>
          <p:nvPr/>
        </p:nvSpPr>
        <p:spPr>
          <a:xfrm>
            <a:off x="7137754" y="2573813"/>
            <a:ext cx="16269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16 Bn</a:t>
            </a: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e-KYC TRANSACTIONS</a:t>
            </a: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11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43" name="Google Shape;843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23" y="4050168"/>
            <a:ext cx="372150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721" y="2210133"/>
            <a:ext cx="358964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9736" y="2203871"/>
            <a:ext cx="358963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48"/>
          <p:cNvPicPr preferRelativeResize="0"/>
          <p:nvPr/>
        </p:nvPicPr>
        <p:blipFill rotWithShape="1">
          <a:blip r:embed="rId8">
            <a:alphaModFix/>
          </a:blip>
          <a:srcRect b="19536" l="0" r="0" t="0"/>
          <a:stretch/>
        </p:blipFill>
        <p:spPr>
          <a:xfrm>
            <a:off x="1552669" y="1370607"/>
            <a:ext cx="1329304" cy="169991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700000" dist="47625">
              <a:srgbClr val="000000">
                <a:alpha val="50000"/>
              </a:srgbClr>
            </a:outerShdw>
          </a:effectLst>
        </p:spPr>
      </p:pic>
      <p:sp>
        <p:nvSpPr>
          <p:cNvPr id="847" name="Google Shape;847;p148"/>
          <p:cNvSpPr txBox="1"/>
          <p:nvPr/>
        </p:nvSpPr>
        <p:spPr>
          <a:xfrm>
            <a:off x="598350" y="3136700"/>
            <a:ext cx="3348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AADHAAR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Unique digital identity</a:t>
            </a:r>
            <a:endParaRPr b="1" sz="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48" name="Google Shape;848;p148"/>
          <p:cNvSpPr txBox="1"/>
          <p:nvPr/>
        </p:nvSpPr>
        <p:spPr>
          <a:xfrm>
            <a:off x="402725" y="3723500"/>
            <a:ext cx="36246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Random 12 digit number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Only 4 mandatory data fields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+ biometrics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849" name="Google Shape;849;p148"/>
          <p:cNvSpPr txBox="1"/>
          <p:nvPr/>
        </p:nvSpPr>
        <p:spPr>
          <a:xfrm>
            <a:off x="43444" y="4827600"/>
            <a:ext cx="2657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</a:rPr>
              <a:t>Source: https://uidai.gov.in/</a:t>
            </a:r>
            <a:r>
              <a:rPr lang="en-GB" sz="1000" u="sng">
                <a:solidFill>
                  <a:schemeClr val="hlink"/>
                </a:solidFill>
                <a:hlinkClick r:id="rId9"/>
              </a:rPr>
              <a:t/>
            </a:r>
            <a:r>
              <a:rPr lang="en-GB" sz="1000"/>
              <a:t/>
            </a:r>
            <a:endParaRPr sz="900">
              <a:solidFill>
                <a:srgbClr val="000000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50" name="Google Shape;850;p148"/>
          <p:cNvSpPr txBox="1"/>
          <p:nvPr/>
        </p:nvSpPr>
        <p:spPr>
          <a:xfrm>
            <a:off x="4528472" y="3416865"/>
            <a:ext cx="2250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1+ Bn auths / month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851" name="Google Shape;851;p148"/>
          <p:cNvSpPr txBox="1"/>
          <p:nvPr/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EFEFE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‹#›</a:t>
            </a:fld>
            <a:endParaRPr sz="900">
              <a:solidFill>
                <a:srgbClr val="EFEFE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cxnSp>
        <p:nvCxnSpPr>
          <p:cNvPr id="852" name="Google Shape;852;p148"/>
          <p:cNvCxnSpPr>
            <a:stCxn id="845" idx="0"/>
            <a:endCxn id="831" idx="4"/>
          </p:cNvCxnSpPr>
          <p:nvPr/>
        </p:nvCxnSpPr>
        <p:spPr>
          <a:xfrm rot="-5400000">
            <a:off x="7790017" y="1767071"/>
            <a:ext cx="546000" cy="327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3" name="Google Shape;853;p148"/>
          <p:cNvCxnSpPr>
            <a:stCxn id="845" idx="0"/>
            <a:endCxn id="829" idx="4"/>
          </p:cNvCxnSpPr>
          <p:nvPr/>
        </p:nvCxnSpPr>
        <p:spPr>
          <a:xfrm flipH="1" rot="5400000">
            <a:off x="6837517" y="1142171"/>
            <a:ext cx="546000" cy="15774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4" name="Google Shape;854;p148"/>
          <p:cNvSpPr txBox="1"/>
          <p:nvPr/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latin typeface="Rajdhani SemiBold"/>
                <a:ea typeface="Rajdhani SemiBold"/>
                <a:cs typeface="Rajdhani SemiBold"/>
                <a:sym typeface="Rajdhani SemiBold"/>
              </a:rPr>
              <a:t>‹#›</a:t>
            </a:fld>
            <a:endParaRPr sz="9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55" name="Google Shape;855;p14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